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6" r:id="rId2"/>
    <p:sldId id="257" r:id="rId3"/>
    <p:sldId id="273" r:id="rId4"/>
    <p:sldId id="258" r:id="rId5"/>
    <p:sldId id="272" r:id="rId6"/>
    <p:sldId id="267" r:id="rId7"/>
    <p:sldId id="271" r:id="rId8"/>
    <p:sldId id="266" r:id="rId9"/>
    <p:sldId id="260" r:id="rId10"/>
    <p:sldId id="274" r:id="rId11"/>
    <p:sldId id="262" r:id="rId12"/>
    <p:sldId id="263" r:id="rId13"/>
    <p:sldId id="264" r:id="rId14"/>
    <p:sldId id="268" r:id="rId15"/>
    <p:sldId id="265" r:id="rId16"/>
    <p:sldId id="275" r:id="rId17"/>
    <p:sldId id="270" r:id="rId18"/>
    <p:sldId id="276" r:id="rId19"/>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varScale="1">
        <p:scale>
          <a:sx n="106" d="100"/>
          <a:sy n="106" d="100"/>
        </p:scale>
        <p:origin x="672" y="120"/>
      </p:cViewPr>
      <p:guideLst/>
    </p:cSldViewPr>
  </p:slideViewPr>
  <p:notesTextViewPr>
    <p:cViewPr>
      <p:scale>
        <a:sx n="3" d="2"/>
        <a:sy n="3" d="2"/>
      </p:scale>
      <p:origin x="0" y="0"/>
    </p:cViewPr>
  </p:notesTextViewPr>
  <p:notesViewPr>
    <p:cSldViewPr snapToGrid="0">
      <p:cViewPr varScale="1">
        <p:scale>
          <a:sx n="60" d="100"/>
          <a:sy n="60" d="100"/>
        </p:scale>
        <p:origin x="242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28"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openxmlformats.org/officeDocument/2006/relationships/customXml" Target="../customXml/item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6C3D2F-5A05-4596-A225-FC1456570104}"/>
              </a:ext>
            </a:extLst>
          </p:cNvPr>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dirty="0"/>
          </a:p>
        </p:txBody>
      </p:sp>
      <p:sp>
        <p:nvSpPr>
          <p:cNvPr id="3" name="Date Placeholder 2">
            <a:extLst>
              <a:ext uri="{FF2B5EF4-FFF2-40B4-BE49-F238E27FC236}">
                <a16:creationId xmlns:a16="http://schemas.microsoft.com/office/drawing/2014/main" id="{F39C051B-F26C-4470-B56C-092B4E1C4CFB}"/>
              </a:ext>
            </a:extLst>
          </p:cNvPr>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18E9A1B5-1BE4-4CD6-80C4-143959F034D3}" type="datetimeFigureOut">
              <a:rPr lang="en-US" smtClean="0"/>
              <a:t>6/19/2026</a:t>
            </a:fld>
            <a:endParaRPr lang="en-US" dirty="0"/>
          </a:p>
        </p:txBody>
      </p:sp>
      <p:sp>
        <p:nvSpPr>
          <p:cNvPr id="4" name="Footer Placeholder 3">
            <a:extLst>
              <a:ext uri="{FF2B5EF4-FFF2-40B4-BE49-F238E27FC236}">
                <a16:creationId xmlns:a16="http://schemas.microsoft.com/office/drawing/2014/main" id="{CD59DB8B-3A1C-4291-8A97-C19C5D31C36E}"/>
              </a:ext>
            </a:extLst>
          </p:cNvPr>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E6310B9-42FE-4FE9-8C0B-5C7382DBB0EE}"/>
              </a:ext>
            </a:extLst>
          </p:cNvPr>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DEFCFFF0-B784-4FE7-8A38-F89DE294F830}" type="slidenum">
              <a:rPr lang="en-US" smtClean="0"/>
              <a:t>‹#›</a:t>
            </a:fld>
            <a:endParaRPr lang="en-US" dirty="0"/>
          </a:p>
        </p:txBody>
      </p:sp>
    </p:spTree>
    <p:extLst>
      <p:ext uri="{BB962C8B-B14F-4D97-AF65-F5344CB8AC3E}">
        <p14:creationId xmlns:p14="http://schemas.microsoft.com/office/powerpoint/2010/main" val="21015669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D8E6120A-21AF-4F12-ABAA-66A70823631B}" type="datetimeFigureOut">
              <a:rPr lang="en-US" smtClean="0"/>
              <a:t>6/19/2026</a:t>
            </a:fld>
            <a:endParaRPr lang="en-US" dirty="0"/>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dirty="0"/>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998C672F-171E-46DC-915C-C7BCF99F5C42}" type="slidenum">
              <a:rPr lang="en-US" smtClean="0"/>
              <a:t>‹#›</a:t>
            </a:fld>
            <a:endParaRPr lang="en-US" dirty="0"/>
          </a:p>
        </p:txBody>
      </p:sp>
    </p:spTree>
    <p:extLst>
      <p:ext uri="{BB962C8B-B14F-4D97-AF65-F5344CB8AC3E}">
        <p14:creationId xmlns:p14="http://schemas.microsoft.com/office/powerpoint/2010/main" val="19584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8C672F-171E-46DC-915C-C7BCF99F5C42}" type="slidenum">
              <a:rPr lang="en-US" smtClean="0"/>
              <a:t>1</a:t>
            </a:fld>
            <a:endParaRPr lang="en-US" dirty="0"/>
          </a:p>
        </p:txBody>
      </p:sp>
    </p:spTree>
    <p:extLst>
      <p:ext uri="{BB962C8B-B14F-4D97-AF65-F5344CB8AC3E}">
        <p14:creationId xmlns:p14="http://schemas.microsoft.com/office/powerpoint/2010/main" val="377713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F63B152-7103-4FFE-90AC-D94EB7F44A7E}" type="datetimeFigureOut">
              <a:rPr lang="en-US" smtClean="0"/>
              <a:t>6/19/2026</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99DD5A9-4EF1-497E-92EF-2D23CF305E03}"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405246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2869611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F63B152-7103-4FFE-90AC-D94EB7F44A7E}" type="datetimeFigureOut">
              <a:rPr lang="en-US" smtClean="0"/>
              <a:t>6/19/2026</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99DD5A9-4EF1-497E-92EF-2D23CF305E03}"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txBody>
            <a:bodyPr/>
            <a:lstStyle/>
            <a:p>
              <a:endParaRPr lang="en-US"/>
            </a:p>
          </p:txBody>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5131944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270027440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55832357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2849935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616351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txBody>
          <a:bodyPr/>
          <a:lstStyle/>
          <a:p>
            <a:endParaRPr lang="en-US"/>
          </a:p>
        </p:txBody>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F63B152-7103-4FFE-90AC-D94EB7F44A7E}" type="datetimeFigureOut">
              <a:rPr lang="en-US" smtClean="0"/>
              <a:t>6/19/2026</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299DD5A9-4EF1-497E-92EF-2D23CF305E03}"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8863721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txBody>
          <a:bodyPr/>
          <a:lstStyle/>
          <a:p>
            <a:endParaRPr lang="en-US"/>
          </a:p>
        </p:txBody>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F63B152-7103-4FFE-90AC-D94EB7F44A7E}" type="datetimeFigureOut">
              <a:rPr lang="en-US" smtClean="0"/>
              <a:t>6/19/2026</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753837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162219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63B152-7103-4FFE-90AC-D94EB7F44A7E}"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9DD5A9-4EF1-497E-92EF-2D23CF305E03}" type="slidenum">
              <a:rPr lang="en-US" smtClean="0"/>
              <a:t>‹#›</a:t>
            </a:fld>
            <a:endParaRPr lang="en-US" dirty="0"/>
          </a:p>
        </p:txBody>
      </p:sp>
    </p:spTree>
    <p:extLst>
      <p:ext uri="{BB962C8B-B14F-4D97-AF65-F5344CB8AC3E}">
        <p14:creationId xmlns:p14="http://schemas.microsoft.com/office/powerpoint/2010/main" val="3383596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F63B152-7103-4FFE-90AC-D94EB7F44A7E}" type="datetimeFigureOut">
              <a:rPr lang="en-US" smtClean="0"/>
              <a:t>6/19/2026</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99DD5A9-4EF1-497E-92EF-2D23CF305E03}"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US"/>
          </a:p>
        </p:txBody>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818072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9.xml"/><Relationship Id="rId1" Type="http://schemas.openxmlformats.org/officeDocument/2006/relationships/video" Target="https://sd43bcca-my.sharepoint.com/personal/shrensen_sd43_bc_ca/_layouts/15/stream.aspx?id=%2Fpersonal%2Fshrensen_sd43_bc_ca%2FDocuments%2FSenior%20Sign%20off%20for%20instagram.mov&amp;nav=eyJwbGF5YmFja09wdGlvbnMiOnsic3RhcnRUaW1lSW5TZWNvbmRzIjoxMS41NjA1NX19&amp;referrer=StreamWebApp.Web&amp;referrerScenario=AddressBarCopied.view.4d432f1e-942e-4cb3-b3c0-5952686b35a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188DD-3717-47D0-B979-D111D81B46AA}"/>
              </a:ext>
            </a:extLst>
          </p:cNvPr>
          <p:cNvSpPr>
            <a:spLocks noGrp="1"/>
          </p:cNvSpPr>
          <p:nvPr>
            <p:ph type="title"/>
          </p:nvPr>
        </p:nvSpPr>
        <p:spPr>
          <a:xfrm>
            <a:off x="3242929" y="1073888"/>
            <a:ext cx="8187071" cy="4064627"/>
          </a:xfrm>
        </p:spPr>
        <p:txBody>
          <a:bodyPr anchor="b">
            <a:normAutofit/>
          </a:bodyPr>
          <a:lstStyle/>
          <a:p>
            <a:pPr algn="ctr"/>
            <a:r>
              <a:rPr lang="en-US" dirty="0"/>
              <a:t>CLASS OF 2026</a:t>
            </a:r>
            <a:br>
              <a:rPr lang="en-US" dirty="0"/>
            </a:br>
            <a:r>
              <a:rPr lang="en-US" dirty="0"/>
              <a:t>The Final</a:t>
            </a:r>
            <a:br>
              <a:rPr lang="en-US" dirty="0"/>
            </a:br>
            <a:r>
              <a:rPr lang="en-US" dirty="0"/>
              <a:t> assembling</a:t>
            </a:r>
          </a:p>
        </p:txBody>
      </p:sp>
    </p:spTree>
    <p:extLst>
      <p:ext uri="{BB962C8B-B14F-4D97-AF65-F5344CB8AC3E}">
        <p14:creationId xmlns:p14="http://schemas.microsoft.com/office/powerpoint/2010/main" val="1957017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C74D86-B7BE-277A-EF26-F5FF3E4FC960}"/>
              </a:ext>
            </a:extLst>
          </p:cNvPr>
          <p:cNvSpPr>
            <a:spLocks noGrp="1"/>
          </p:cNvSpPr>
          <p:nvPr>
            <p:ph type="title"/>
          </p:nvPr>
        </p:nvSpPr>
        <p:spPr>
          <a:xfrm>
            <a:off x="7763774" y="457199"/>
            <a:ext cx="4244196" cy="1196671"/>
          </a:xfrm>
        </p:spPr>
        <p:txBody>
          <a:bodyPr anchor="b">
            <a:normAutofit/>
          </a:bodyPr>
          <a:lstStyle/>
          <a:p>
            <a:r>
              <a:rPr lang="en-US" sz="2800" dirty="0"/>
              <a:t>Shape of today</a:t>
            </a:r>
            <a:endParaRPr lang="en-CA" sz="2800" dirty="0"/>
          </a:p>
        </p:txBody>
      </p:sp>
      <p:sp>
        <p:nvSpPr>
          <p:cNvPr id="4" name="Text Placeholder 3">
            <a:extLst>
              <a:ext uri="{FF2B5EF4-FFF2-40B4-BE49-F238E27FC236}">
                <a16:creationId xmlns:a16="http://schemas.microsoft.com/office/drawing/2014/main" id="{351EFE82-4D25-9C1D-F9B3-2D8FC92BDB78}"/>
              </a:ext>
            </a:extLst>
          </p:cNvPr>
          <p:cNvSpPr>
            <a:spLocks noGrp="1"/>
          </p:cNvSpPr>
          <p:nvPr>
            <p:ph type="body" sz="half" idx="2"/>
          </p:nvPr>
        </p:nvSpPr>
        <p:spPr>
          <a:xfrm>
            <a:off x="7675418" y="1741336"/>
            <a:ext cx="4414981" cy="4164164"/>
          </a:xfrm>
        </p:spPr>
        <p:txBody>
          <a:bodyPr>
            <a:normAutofit/>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Dinner &amp; Dance/DAG </a:t>
            </a:r>
          </a:p>
          <a:p>
            <a:pPr marL="285750" indent="-285750">
              <a:buFont typeface="Arial" panose="020B0604020202020204" pitchFamily="34" charset="0"/>
              <a:buChar char="•"/>
            </a:pPr>
            <a:r>
              <a:rPr lang="en-US" sz="2000" b="1" dirty="0"/>
              <a:t>Commencement Information</a:t>
            </a:r>
          </a:p>
          <a:p>
            <a:pPr marL="285750" indent="-285750">
              <a:buFont typeface="Arial" panose="020B0604020202020204" pitchFamily="34" charset="0"/>
              <a:buChar char="•"/>
            </a:pPr>
            <a:r>
              <a:rPr lang="en-US" sz="2000" b="1" dirty="0"/>
              <a:t>Final Walk Through the Building</a:t>
            </a:r>
          </a:p>
          <a:p>
            <a:pPr marL="285750" indent="-285750">
              <a:buFont typeface="Arial" panose="020B0604020202020204" pitchFamily="34" charset="0"/>
              <a:buChar char="•"/>
            </a:pPr>
            <a:r>
              <a:rPr lang="en-US" sz="2000" b="1" dirty="0"/>
              <a:t>BBQ and Fun on the Turf</a:t>
            </a:r>
            <a:endParaRPr lang="en-CA" sz="2000" b="1" dirty="0"/>
          </a:p>
        </p:txBody>
      </p:sp>
      <p:pic>
        <p:nvPicPr>
          <p:cNvPr id="5" name="Picture 4">
            <a:extLst>
              <a:ext uri="{FF2B5EF4-FFF2-40B4-BE49-F238E27FC236}">
                <a16:creationId xmlns:a16="http://schemas.microsoft.com/office/drawing/2014/main" id="{F1BF8176-DB2C-F01E-EE49-ECA2CD1483B1}"/>
              </a:ext>
            </a:extLst>
          </p:cNvPr>
          <p:cNvPicPr>
            <a:picLocks noChangeAspect="1"/>
          </p:cNvPicPr>
          <p:nvPr/>
        </p:nvPicPr>
        <p:blipFill>
          <a:blip r:embed="rId2"/>
          <a:stretch>
            <a:fillRect/>
          </a:stretch>
        </p:blipFill>
        <p:spPr>
          <a:xfrm>
            <a:off x="320040" y="640080"/>
            <a:ext cx="7095744" cy="5550408"/>
          </a:xfrm>
          <a:prstGeom prst="rect">
            <a:avLst/>
          </a:prstGeom>
        </p:spPr>
      </p:pic>
    </p:spTree>
    <p:extLst>
      <p:ext uri="{BB962C8B-B14F-4D97-AF65-F5344CB8AC3E}">
        <p14:creationId xmlns:p14="http://schemas.microsoft.com/office/powerpoint/2010/main" val="391860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982F8-C59B-9F1F-CD76-513353DA10FF}"/>
              </a:ext>
            </a:extLst>
          </p:cNvPr>
          <p:cNvSpPr>
            <a:spLocks noGrp="1"/>
          </p:cNvSpPr>
          <p:nvPr>
            <p:ph type="title"/>
          </p:nvPr>
        </p:nvSpPr>
        <p:spPr>
          <a:xfrm>
            <a:off x="7758545" y="369456"/>
            <a:ext cx="4202545" cy="1671780"/>
          </a:xfrm>
        </p:spPr>
        <p:txBody>
          <a:bodyPr>
            <a:normAutofit/>
          </a:bodyPr>
          <a:lstStyle/>
          <a:p>
            <a:pPr algn="ctr"/>
            <a:r>
              <a:rPr lang="en-US" sz="2800" dirty="0"/>
              <a:t>DINNER &amp; DANCE</a:t>
            </a:r>
            <a:br>
              <a:rPr lang="en-US" sz="2800" dirty="0"/>
            </a:br>
            <a:br>
              <a:rPr lang="en-US" sz="2800" dirty="0"/>
            </a:br>
            <a:r>
              <a:rPr lang="en-US" sz="2800" dirty="0"/>
              <a:t>DRY AFTER GRAD</a:t>
            </a:r>
          </a:p>
        </p:txBody>
      </p:sp>
      <p:pic>
        <p:nvPicPr>
          <p:cNvPr id="5" name="Content Placeholder 4" descr="Entrance Canopy at Sheraton Wall Centre Hotel, Vancouver, Canada Stock Photo - Alamy">
            <a:extLst>
              <a:ext uri="{FF2B5EF4-FFF2-40B4-BE49-F238E27FC236}">
                <a16:creationId xmlns:a16="http://schemas.microsoft.com/office/drawing/2014/main" id="{E0D0B3A4-A925-0105-F5CE-6E65DB6D4FC0}"/>
              </a:ext>
            </a:extLst>
          </p:cNvPr>
          <p:cNvPicPr>
            <a:picLocks noGrp="1" noChangeAspect="1"/>
          </p:cNvPicPr>
          <p:nvPr>
            <p:ph idx="1"/>
          </p:nvPr>
        </p:nvPicPr>
        <p:blipFill>
          <a:blip r:embed="rId2"/>
          <a:stretch>
            <a:fillRect/>
          </a:stretch>
        </p:blipFill>
        <p:spPr>
          <a:xfrm>
            <a:off x="397164" y="129309"/>
            <a:ext cx="6779491" cy="3740727"/>
          </a:xfrm>
          <a:prstGeom prst="rect">
            <a:avLst/>
          </a:prstGeom>
        </p:spPr>
      </p:pic>
      <p:sp>
        <p:nvSpPr>
          <p:cNvPr id="4" name="Text Placeholder 3">
            <a:extLst>
              <a:ext uri="{FF2B5EF4-FFF2-40B4-BE49-F238E27FC236}">
                <a16:creationId xmlns:a16="http://schemas.microsoft.com/office/drawing/2014/main" id="{A826B156-11E3-2731-39E9-31D7A94D7E86}"/>
              </a:ext>
            </a:extLst>
          </p:cNvPr>
          <p:cNvSpPr>
            <a:spLocks noGrp="1"/>
          </p:cNvSpPr>
          <p:nvPr>
            <p:ph type="body" sz="half" idx="2"/>
          </p:nvPr>
        </p:nvSpPr>
        <p:spPr>
          <a:xfrm>
            <a:off x="7758545" y="2604654"/>
            <a:ext cx="4202545" cy="3805382"/>
          </a:xfrm>
        </p:spPr>
        <p:txBody>
          <a:bodyPr>
            <a:normAutofit/>
          </a:bodyPr>
          <a:lstStyle/>
          <a:p>
            <a:pPr algn="ctr"/>
            <a:r>
              <a:rPr lang="en-US" sz="2000" b="1" dirty="0"/>
              <a:t>BRING YOUR PHOTO ID</a:t>
            </a:r>
          </a:p>
          <a:p>
            <a:pPr algn="ctr"/>
            <a:endParaRPr lang="en-US" sz="2000" b="1" dirty="0"/>
          </a:p>
          <a:p>
            <a:pPr algn="ctr"/>
            <a:r>
              <a:rPr lang="en-US" sz="2000" b="1" dirty="0"/>
              <a:t>Must have your Dinner and Dance ticket with you</a:t>
            </a:r>
          </a:p>
          <a:p>
            <a:pPr algn="ctr"/>
            <a:endParaRPr lang="en-US" sz="2000" b="1" dirty="0"/>
          </a:p>
          <a:p>
            <a:pPr algn="ctr"/>
            <a:r>
              <a:rPr lang="en-US" sz="2000" b="1" dirty="0"/>
              <a:t>DAG – your ID is your ticket</a:t>
            </a:r>
          </a:p>
        </p:txBody>
      </p:sp>
      <p:pic>
        <p:nvPicPr>
          <p:cNvPr id="10" name="Picture 9">
            <a:extLst>
              <a:ext uri="{FF2B5EF4-FFF2-40B4-BE49-F238E27FC236}">
                <a16:creationId xmlns:a16="http://schemas.microsoft.com/office/drawing/2014/main" id="{2AF35E39-EA60-1CF6-3FE1-3A3D0D576EA5}"/>
              </a:ext>
            </a:extLst>
          </p:cNvPr>
          <p:cNvPicPr>
            <a:picLocks noChangeAspect="1"/>
          </p:cNvPicPr>
          <p:nvPr/>
        </p:nvPicPr>
        <p:blipFill>
          <a:blip r:embed="rId3"/>
          <a:stretch>
            <a:fillRect/>
          </a:stretch>
        </p:blipFill>
        <p:spPr>
          <a:xfrm>
            <a:off x="397164" y="3509818"/>
            <a:ext cx="6779491" cy="3348181"/>
          </a:xfrm>
          <a:prstGeom prst="rect">
            <a:avLst/>
          </a:prstGeom>
        </p:spPr>
      </p:pic>
    </p:spTree>
    <p:extLst>
      <p:ext uri="{BB962C8B-B14F-4D97-AF65-F5344CB8AC3E}">
        <p14:creationId xmlns:p14="http://schemas.microsoft.com/office/powerpoint/2010/main" val="928504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n aerial view of a city&#10;&#10;Description automatically generated with low confidence">
            <a:extLst>
              <a:ext uri="{FF2B5EF4-FFF2-40B4-BE49-F238E27FC236}">
                <a16:creationId xmlns:a16="http://schemas.microsoft.com/office/drawing/2014/main" id="{6F8B5DDC-5A0E-7295-783B-8878892C24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0436"/>
            <a:ext cx="12192000" cy="6697128"/>
          </a:xfrm>
          <a:prstGeom prst="rect">
            <a:avLst/>
          </a:prstGeom>
        </p:spPr>
      </p:pic>
    </p:spTree>
    <p:extLst>
      <p:ext uri="{BB962C8B-B14F-4D97-AF65-F5344CB8AC3E}">
        <p14:creationId xmlns:p14="http://schemas.microsoft.com/office/powerpoint/2010/main" val="746259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2A5361A-C89E-6C62-A060-724D82ECB87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0214" r="41174"/>
          <a:stretch>
            <a:fillRect/>
          </a:stretch>
        </p:blipFill>
        <p:spPr>
          <a:xfrm>
            <a:off x="283464" y="10"/>
            <a:ext cx="7355585" cy="6857989"/>
          </a:xfrm>
          <a:prstGeom prst="rect">
            <a:avLst/>
          </a:prstGeom>
          <a:noFill/>
        </p:spPr>
      </p:pic>
      <p:sp>
        <p:nvSpPr>
          <p:cNvPr id="11" name="Title 2">
            <a:extLst>
              <a:ext uri="{FF2B5EF4-FFF2-40B4-BE49-F238E27FC236}">
                <a16:creationId xmlns:a16="http://schemas.microsoft.com/office/drawing/2014/main" id="{480D717A-63BA-EB08-8DE0-9AFE36BF4FBE}"/>
              </a:ext>
            </a:extLst>
          </p:cNvPr>
          <p:cNvSpPr>
            <a:spLocks noGrp="1"/>
          </p:cNvSpPr>
          <p:nvPr>
            <p:ph type="title"/>
          </p:nvPr>
        </p:nvSpPr>
        <p:spPr>
          <a:xfrm>
            <a:off x="7777908" y="457199"/>
            <a:ext cx="4414091" cy="1535503"/>
          </a:xfrm>
        </p:spPr>
        <p:txBody>
          <a:bodyPr>
            <a:normAutofit/>
          </a:bodyPr>
          <a:lstStyle/>
          <a:p>
            <a:pPr algn="ctr"/>
            <a:br>
              <a:rPr lang="en-US" sz="2800" dirty="0"/>
            </a:br>
            <a:r>
              <a:rPr lang="en-US" sz="2800" dirty="0"/>
              <a:t>SIMON FRASER UNIVERSITY</a:t>
            </a:r>
          </a:p>
        </p:txBody>
      </p:sp>
      <p:sp>
        <p:nvSpPr>
          <p:cNvPr id="7" name="TextBox 6">
            <a:extLst>
              <a:ext uri="{FF2B5EF4-FFF2-40B4-BE49-F238E27FC236}">
                <a16:creationId xmlns:a16="http://schemas.microsoft.com/office/drawing/2014/main" id="{ECBF0C6F-8428-F1DA-8974-45058586C59A}"/>
              </a:ext>
            </a:extLst>
          </p:cNvPr>
          <p:cNvSpPr txBox="1"/>
          <p:nvPr/>
        </p:nvSpPr>
        <p:spPr>
          <a:xfrm>
            <a:off x="7946136" y="3303917"/>
            <a:ext cx="3962400" cy="1938992"/>
          </a:xfrm>
          <a:prstGeom prst="rect">
            <a:avLst/>
          </a:prstGeom>
          <a:noFill/>
        </p:spPr>
        <p:txBody>
          <a:bodyPr wrap="square" rtlCol="0">
            <a:spAutoFit/>
          </a:bodyPr>
          <a:lstStyle/>
          <a:p>
            <a:pPr algn="ctr"/>
            <a:r>
              <a:rPr lang="en-US" sz="2000" b="1" dirty="0">
                <a:solidFill>
                  <a:schemeClr val="bg1"/>
                </a:solidFill>
              </a:rPr>
              <a:t>Upon arrival, meet in the AQ Building (left of the welcome table) to begin arranging yourselves in two lines – marshals to help guide this process.</a:t>
            </a:r>
          </a:p>
        </p:txBody>
      </p:sp>
    </p:spTree>
    <p:extLst>
      <p:ext uri="{BB962C8B-B14F-4D97-AF65-F5344CB8AC3E}">
        <p14:creationId xmlns:p14="http://schemas.microsoft.com/office/powerpoint/2010/main" val="1990721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5D06-801A-4FD3-E784-B6B636CE28ED}"/>
              </a:ext>
            </a:extLst>
          </p:cNvPr>
          <p:cNvSpPr>
            <a:spLocks noGrp="1"/>
          </p:cNvSpPr>
          <p:nvPr>
            <p:ph type="title"/>
          </p:nvPr>
        </p:nvSpPr>
        <p:spPr>
          <a:xfrm>
            <a:off x="8263239" y="2519264"/>
            <a:ext cx="3092115" cy="2307515"/>
          </a:xfrm>
        </p:spPr>
        <p:txBody>
          <a:bodyPr>
            <a:noAutofit/>
          </a:bodyPr>
          <a:lstStyle/>
          <a:p>
            <a:pPr algn="ctr"/>
            <a:br>
              <a:rPr lang="en-US" sz="4800" dirty="0"/>
            </a:br>
            <a:r>
              <a:rPr lang="en-US" sz="4800" dirty="0"/>
              <a:t>Don’t forget to bring! </a:t>
            </a:r>
            <a:endParaRPr lang="en-CA" sz="4800" dirty="0"/>
          </a:p>
        </p:txBody>
      </p:sp>
      <p:sp>
        <p:nvSpPr>
          <p:cNvPr id="3" name="Content Placeholder 2">
            <a:extLst>
              <a:ext uri="{FF2B5EF4-FFF2-40B4-BE49-F238E27FC236}">
                <a16:creationId xmlns:a16="http://schemas.microsoft.com/office/drawing/2014/main" id="{6C407F66-81A9-942E-FCF5-3478B8FF1E42}"/>
              </a:ext>
            </a:extLst>
          </p:cNvPr>
          <p:cNvSpPr>
            <a:spLocks noGrp="1"/>
          </p:cNvSpPr>
          <p:nvPr>
            <p:ph idx="1"/>
          </p:nvPr>
        </p:nvSpPr>
        <p:spPr>
          <a:xfrm>
            <a:off x="637309" y="1544127"/>
            <a:ext cx="6502399" cy="4209691"/>
          </a:xfrm>
        </p:spPr>
        <p:txBody>
          <a:bodyPr>
            <a:normAutofit fontScale="92500"/>
          </a:bodyPr>
          <a:lstStyle/>
          <a:p>
            <a:r>
              <a:rPr lang="en-US" dirty="0"/>
              <a:t>Graduation folio, with blue reader card.</a:t>
            </a:r>
          </a:p>
          <a:p>
            <a:r>
              <a:rPr lang="en-US" dirty="0"/>
              <a:t>Tickets for family members/guests.</a:t>
            </a:r>
          </a:p>
          <a:p>
            <a:r>
              <a:rPr lang="en-US" dirty="0"/>
              <a:t>Seats first come, first served.</a:t>
            </a:r>
          </a:p>
          <a:p>
            <a:r>
              <a:rPr lang="en-US" dirty="0"/>
              <a:t>Arrive by 5:15 pm in your gown, with stole, cap, and tassel (on your right side). </a:t>
            </a:r>
          </a:p>
          <a:p>
            <a:r>
              <a:rPr lang="en-US" dirty="0"/>
              <a:t>Ceremony starts at 6:00 pm sharp.</a:t>
            </a:r>
          </a:p>
          <a:p>
            <a:endParaRPr lang="en-CA" dirty="0"/>
          </a:p>
        </p:txBody>
      </p:sp>
    </p:spTree>
    <p:extLst>
      <p:ext uri="{BB962C8B-B14F-4D97-AF65-F5344CB8AC3E}">
        <p14:creationId xmlns:p14="http://schemas.microsoft.com/office/powerpoint/2010/main" val="1478702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FU Entrance 2026">
            <a:hlinkClick r:id="" action="ppaction://media"/>
            <a:extLst>
              <a:ext uri="{FF2B5EF4-FFF2-40B4-BE49-F238E27FC236}">
                <a16:creationId xmlns:a16="http://schemas.microsoft.com/office/drawing/2014/main" id="{BE6095EB-73AD-B67D-8D47-720DEA4B51A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4576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6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A267844A-5B2F-A83D-C364-9332B09DCD3C}"/>
              </a:ext>
            </a:extLst>
          </p:cNvPr>
          <p:cNvSpPr>
            <a:spLocks noGrp="1"/>
          </p:cNvSpPr>
          <p:nvPr>
            <p:ph type="title"/>
          </p:nvPr>
        </p:nvSpPr>
        <p:spPr>
          <a:xfrm>
            <a:off x="7910423" y="457200"/>
            <a:ext cx="4088920" cy="3545458"/>
          </a:xfrm>
        </p:spPr>
        <p:txBody>
          <a:bodyPr anchor="b">
            <a:noAutofit/>
          </a:bodyPr>
          <a:lstStyle/>
          <a:p>
            <a:pPr algn="ctr"/>
            <a:r>
              <a:rPr lang="en-US" sz="4800" dirty="0"/>
              <a:t>Order of </a:t>
            </a:r>
            <a:br>
              <a:rPr lang="en-US" sz="4800" dirty="0"/>
            </a:br>
            <a:r>
              <a:rPr lang="en-US" sz="4800" dirty="0"/>
              <a:t>events </a:t>
            </a:r>
          </a:p>
        </p:txBody>
      </p:sp>
      <p:pic>
        <p:nvPicPr>
          <p:cNvPr id="3" name="Picture 2">
            <a:extLst>
              <a:ext uri="{FF2B5EF4-FFF2-40B4-BE49-F238E27FC236}">
                <a16:creationId xmlns:a16="http://schemas.microsoft.com/office/drawing/2014/main" id="{32364ABC-845B-7652-BA5B-38B46AC28905}"/>
              </a:ext>
            </a:extLst>
          </p:cNvPr>
          <p:cNvPicPr>
            <a:picLocks noChangeAspect="1"/>
          </p:cNvPicPr>
          <p:nvPr/>
        </p:nvPicPr>
        <p:blipFill>
          <a:blip r:embed="rId2"/>
          <a:stretch>
            <a:fillRect/>
          </a:stretch>
        </p:blipFill>
        <p:spPr>
          <a:xfrm>
            <a:off x="1527048" y="210312"/>
            <a:ext cx="4709160" cy="6464808"/>
          </a:xfrm>
          <a:prstGeom prst="rect">
            <a:avLst/>
          </a:prstGeom>
        </p:spPr>
      </p:pic>
    </p:spTree>
    <p:extLst>
      <p:ext uri="{BB962C8B-B14F-4D97-AF65-F5344CB8AC3E}">
        <p14:creationId xmlns:p14="http://schemas.microsoft.com/office/powerpoint/2010/main" val="564111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in blue and red graduation gowns&#10;&#10;Description automatically generated with low confidence">
            <a:extLst>
              <a:ext uri="{FF2B5EF4-FFF2-40B4-BE49-F238E27FC236}">
                <a16:creationId xmlns:a16="http://schemas.microsoft.com/office/drawing/2014/main" id="{0B9F19E2-D37A-D655-636D-26AC0D6FEE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467" y="0"/>
            <a:ext cx="11343066" cy="6858000"/>
          </a:xfrm>
          <a:prstGeom prst="rect">
            <a:avLst/>
          </a:prstGeom>
        </p:spPr>
      </p:pic>
    </p:spTree>
    <p:extLst>
      <p:ext uri="{BB962C8B-B14F-4D97-AF65-F5344CB8AC3E}">
        <p14:creationId xmlns:p14="http://schemas.microsoft.com/office/powerpoint/2010/main" val="3421259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standing in front of a building">
            <a:extLst>
              <a:ext uri="{FF2B5EF4-FFF2-40B4-BE49-F238E27FC236}">
                <a16:creationId xmlns:a16="http://schemas.microsoft.com/office/drawing/2014/main" id="{2AD6531A-5F74-9E13-82C2-3FC786388036}"/>
              </a:ext>
            </a:extLst>
          </p:cNvPr>
          <p:cNvPicPr>
            <a:picLocks noChangeAspect="1"/>
          </p:cNvPicPr>
          <p:nvPr/>
        </p:nvPicPr>
        <p:blipFill rotWithShape="1">
          <a:blip r:embed="rId2">
            <a:extLst>
              <a:ext uri="{28A0092B-C50C-407E-A947-70E740481C1C}">
                <a14:useLocalDpi xmlns:a14="http://schemas.microsoft.com/office/drawing/2010/main" val="0"/>
              </a:ext>
            </a:extLst>
          </a:blip>
          <a:srcRect l="8268" r="37699" b="-1"/>
          <a:stretch/>
        </p:blipFill>
        <p:spPr>
          <a:xfrm rot="16200000">
            <a:off x="3158837" y="-1819565"/>
            <a:ext cx="6206835" cy="10455563"/>
          </a:xfrm>
          <a:prstGeom prst="rect">
            <a:avLst/>
          </a:prstGeom>
          <a:noFill/>
        </p:spPr>
      </p:pic>
    </p:spTree>
    <p:extLst>
      <p:ext uri="{BB962C8B-B14F-4D97-AF65-F5344CB8AC3E}">
        <p14:creationId xmlns:p14="http://schemas.microsoft.com/office/powerpoint/2010/main" val="250652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diagram, line, plot&#10;&#10;Description automatically generated">
            <a:extLst>
              <a:ext uri="{FF2B5EF4-FFF2-40B4-BE49-F238E27FC236}">
                <a16:creationId xmlns:a16="http://schemas.microsoft.com/office/drawing/2014/main" id="{14CC7B24-6120-D356-CD9C-44E760D9CB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464" y="569516"/>
            <a:ext cx="7355585" cy="5718966"/>
          </a:xfrm>
          <a:prstGeom prst="rect">
            <a:avLst/>
          </a:prstGeom>
          <a:noFill/>
        </p:spPr>
      </p:pic>
      <p:sp>
        <p:nvSpPr>
          <p:cNvPr id="8" name="Title 2">
            <a:extLst>
              <a:ext uri="{FF2B5EF4-FFF2-40B4-BE49-F238E27FC236}">
                <a16:creationId xmlns:a16="http://schemas.microsoft.com/office/drawing/2014/main" id="{6731C6D1-CFEA-43EA-8BA2-5F7C40BC6263}"/>
              </a:ext>
            </a:extLst>
          </p:cNvPr>
          <p:cNvSpPr>
            <a:spLocks noGrp="1"/>
          </p:cNvSpPr>
          <p:nvPr>
            <p:ph type="title"/>
          </p:nvPr>
        </p:nvSpPr>
        <p:spPr>
          <a:xfrm>
            <a:off x="8337883" y="457200"/>
            <a:ext cx="3092117" cy="1196670"/>
          </a:xfrm>
        </p:spPr>
        <p:txBody>
          <a:bodyPr>
            <a:normAutofit/>
          </a:bodyPr>
          <a:lstStyle/>
          <a:p>
            <a:pPr algn="ctr"/>
            <a:r>
              <a:rPr lang="en-US" sz="2400" dirty="0"/>
              <a:t>Walking in to take your seats</a:t>
            </a:r>
          </a:p>
        </p:txBody>
      </p:sp>
      <p:sp>
        <p:nvSpPr>
          <p:cNvPr id="10" name="Text Placeholder 3">
            <a:extLst>
              <a:ext uri="{FF2B5EF4-FFF2-40B4-BE49-F238E27FC236}">
                <a16:creationId xmlns:a16="http://schemas.microsoft.com/office/drawing/2014/main" id="{7573C539-FD0F-72A9-B246-BB174766559C}"/>
              </a:ext>
            </a:extLst>
          </p:cNvPr>
          <p:cNvSpPr>
            <a:spLocks noGrp="1"/>
          </p:cNvSpPr>
          <p:nvPr>
            <p:ph type="body" sz="half" idx="2"/>
          </p:nvPr>
        </p:nvSpPr>
        <p:spPr>
          <a:xfrm>
            <a:off x="7970982" y="1854678"/>
            <a:ext cx="3713017" cy="4296740"/>
          </a:xfrm>
        </p:spPr>
        <p:txBody>
          <a:bodyPr>
            <a:normAutofit fontScale="92500" lnSpcReduction="20000"/>
          </a:bodyPr>
          <a:lstStyle/>
          <a:p>
            <a:r>
              <a:rPr lang="en-US" sz="2200" b="1" dirty="0"/>
              <a:t>Follow Ms. Chambers &amp; Ms. Mattson, our lead marshals.</a:t>
            </a:r>
          </a:p>
          <a:p>
            <a:r>
              <a:rPr lang="en-US" sz="2200" b="1" dirty="0"/>
              <a:t>You will come down the large stairs, facing the crowd in two lines. </a:t>
            </a:r>
          </a:p>
          <a:p>
            <a:r>
              <a:rPr lang="en-US" sz="2200" b="1" dirty="0"/>
              <a:t>When you arrive at the stage, you will proceed around the outside of the seats, on either side, going all the way to the end of audience before proceeding down the center aisle before taking your seats. </a:t>
            </a:r>
          </a:p>
          <a:p>
            <a:endParaRPr lang="en-US" sz="1800" b="1" dirty="0"/>
          </a:p>
        </p:txBody>
      </p:sp>
    </p:spTree>
    <p:extLst>
      <p:ext uri="{BB962C8B-B14F-4D97-AF65-F5344CB8AC3E}">
        <p14:creationId xmlns:p14="http://schemas.microsoft.com/office/powerpoint/2010/main" val="295970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diagram, line, plot&#10;&#10;Description automatically generated">
            <a:extLst>
              <a:ext uri="{FF2B5EF4-FFF2-40B4-BE49-F238E27FC236}">
                <a16:creationId xmlns:a16="http://schemas.microsoft.com/office/drawing/2014/main" id="{52F93FE7-5524-5A62-5818-307DC611D6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256" y="457200"/>
            <a:ext cx="6723723" cy="5210884"/>
          </a:xfrm>
          <a:prstGeom prst="rect">
            <a:avLst/>
          </a:prstGeom>
          <a:noFill/>
        </p:spPr>
      </p:pic>
      <p:sp>
        <p:nvSpPr>
          <p:cNvPr id="7" name="Title 2">
            <a:extLst>
              <a:ext uri="{FF2B5EF4-FFF2-40B4-BE49-F238E27FC236}">
                <a16:creationId xmlns:a16="http://schemas.microsoft.com/office/drawing/2014/main" id="{17810367-14E2-13A3-4711-C2E18F098BAB}"/>
              </a:ext>
            </a:extLst>
          </p:cNvPr>
          <p:cNvSpPr>
            <a:spLocks noGrp="1"/>
          </p:cNvSpPr>
          <p:nvPr>
            <p:ph type="title"/>
          </p:nvPr>
        </p:nvSpPr>
        <p:spPr>
          <a:xfrm>
            <a:off x="8337883" y="457200"/>
            <a:ext cx="3092117" cy="1196670"/>
          </a:xfrm>
        </p:spPr>
        <p:txBody>
          <a:bodyPr>
            <a:normAutofit/>
          </a:bodyPr>
          <a:lstStyle/>
          <a:p>
            <a:pPr algn="ctr"/>
            <a:r>
              <a:rPr lang="en-US" sz="2400" dirty="0"/>
              <a:t>Crossing the stage </a:t>
            </a:r>
          </a:p>
        </p:txBody>
      </p:sp>
      <p:sp>
        <p:nvSpPr>
          <p:cNvPr id="9" name="Text Placeholder 3">
            <a:extLst>
              <a:ext uri="{FF2B5EF4-FFF2-40B4-BE49-F238E27FC236}">
                <a16:creationId xmlns:a16="http://schemas.microsoft.com/office/drawing/2014/main" id="{1D58ABE1-E76A-886D-997F-7D4A2F3A1026}"/>
              </a:ext>
            </a:extLst>
          </p:cNvPr>
          <p:cNvSpPr>
            <a:spLocks noGrp="1"/>
          </p:cNvSpPr>
          <p:nvPr>
            <p:ph type="body" sz="half" idx="2"/>
          </p:nvPr>
        </p:nvSpPr>
        <p:spPr>
          <a:xfrm>
            <a:off x="7860145" y="1847272"/>
            <a:ext cx="3953164" cy="4760561"/>
          </a:xfrm>
        </p:spPr>
        <p:txBody>
          <a:bodyPr>
            <a:normAutofit/>
          </a:bodyPr>
          <a:lstStyle/>
          <a:p>
            <a:r>
              <a:rPr lang="en-US" sz="1800" b="1" dirty="0"/>
              <a:t>You will be called upon by a teacher usher to line up and proceed across the stage. </a:t>
            </a:r>
          </a:p>
          <a:p>
            <a:r>
              <a:rPr lang="en-US" sz="1800" b="1" dirty="0"/>
              <a:t>Bring your folio, and reader card, and hand your reader card to Mr. Vukic, Ms. Gauer or Ms. </a:t>
            </a:r>
            <a:r>
              <a:rPr lang="en-US" sz="1800" b="1" dirty="0" err="1"/>
              <a:t>Chyzowksi</a:t>
            </a:r>
            <a:r>
              <a:rPr lang="en-US" sz="1800" b="1" dirty="0"/>
              <a:t> </a:t>
            </a:r>
          </a:p>
          <a:p>
            <a:r>
              <a:rPr lang="en-US" sz="1800" b="1" dirty="0"/>
              <a:t>Shake hands with the VPs, and then Ms. Rai. </a:t>
            </a:r>
          </a:p>
          <a:p>
            <a:r>
              <a:rPr lang="en-US" sz="1800" b="1" dirty="0"/>
              <a:t>While you are with Ms. Rai, turn to your right to have your graduation photo taken. </a:t>
            </a:r>
          </a:p>
        </p:txBody>
      </p:sp>
    </p:spTree>
    <p:extLst>
      <p:ext uri="{BB962C8B-B14F-4D97-AF65-F5344CB8AC3E}">
        <p14:creationId xmlns:p14="http://schemas.microsoft.com/office/powerpoint/2010/main" val="3420113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BE0DB-4B9A-AE48-49DE-C4EEFC54F0C4}"/>
              </a:ext>
            </a:extLst>
          </p:cNvPr>
          <p:cNvSpPr>
            <a:spLocks noGrp="1"/>
          </p:cNvSpPr>
          <p:nvPr>
            <p:ph type="title"/>
          </p:nvPr>
        </p:nvSpPr>
        <p:spPr>
          <a:xfrm>
            <a:off x="7893170" y="457199"/>
            <a:ext cx="4019909" cy="1500997"/>
          </a:xfrm>
        </p:spPr>
        <p:txBody>
          <a:bodyPr>
            <a:normAutofit/>
          </a:bodyPr>
          <a:lstStyle/>
          <a:p>
            <a:pPr algn="ctr"/>
            <a:r>
              <a:rPr lang="en-US" sz="2400" dirty="0"/>
              <a:t>Crossing the stage - other side </a:t>
            </a:r>
            <a:endParaRPr lang="en-CA" sz="2400" dirty="0"/>
          </a:p>
        </p:txBody>
      </p:sp>
      <p:sp>
        <p:nvSpPr>
          <p:cNvPr id="4" name="Text Placeholder 3">
            <a:extLst>
              <a:ext uri="{FF2B5EF4-FFF2-40B4-BE49-F238E27FC236}">
                <a16:creationId xmlns:a16="http://schemas.microsoft.com/office/drawing/2014/main" id="{A2C98915-5185-94F4-661F-8F2725E331B4}"/>
              </a:ext>
            </a:extLst>
          </p:cNvPr>
          <p:cNvSpPr>
            <a:spLocks noGrp="1"/>
          </p:cNvSpPr>
          <p:nvPr>
            <p:ph type="body" sz="half" idx="2"/>
          </p:nvPr>
        </p:nvSpPr>
        <p:spPr>
          <a:xfrm>
            <a:off x="8137237" y="2253672"/>
            <a:ext cx="3289588" cy="3651827"/>
          </a:xfrm>
        </p:spPr>
        <p:txBody>
          <a:bodyPr/>
          <a:lstStyle/>
          <a:p>
            <a:endParaRPr lang="en-US" dirty="0"/>
          </a:p>
          <a:p>
            <a:r>
              <a:rPr lang="en-US" sz="1800" b="1" dirty="0"/>
              <a:t>Sam</a:t>
            </a:r>
            <a:r>
              <a:rPr lang="en-US" sz="2000" b="1" dirty="0"/>
              <a:t>e process – other side. </a:t>
            </a:r>
            <a:endParaRPr lang="en-CA" sz="2000" b="1" dirty="0"/>
          </a:p>
        </p:txBody>
      </p:sp>
      <p:pic>
        <p:nvPicPr>
          <p:cNvPr id="5" name="Content Placeholder 4" descr="A picture containing text, diagram, line, plot&#10;&#10;Description automatically generated">
            <a:extLst>
              <a:ext uri="{FF2B5EF4-FFF2-40B4-BE49-F238E27FC236}">
                <a16:creationId xmlns:a16="http://schemas.microsoft.com/office/drawing/2014/main" id="{8658827D-D34D-A7E3-E5B8-A4EC833BEF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5175" y="1012783"/>
            <a:ext cx="6157913" cy="4800683"/>
          </a:xfrm>
          <a:prstGeom prst="rect">
            <a:avLst/>
          </a:prstGeom>
        </p:spPr>
      </p:pic>
    </p:spTree>
    <p:extLst>
      <p:ext uri="{BB962C8B-B14F-4D97-AF65-F5344CB8AC3E}">
        <p14:creationId xmlns:p14="http://schemas.microsoft.com/office/powerpoint/2010/main" val="1420378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people in blue graduation gowns throwing caps in the air&#10;&#10;Description automatically generated">
            <a:extLst>
              <a:ext uri="{FF2B5EF4-FFF2-40B4-BE49-F238E27FC236}">
                <a16:creationId xmlns:a16="http://schemas.microsoft.com/office/drawing/2014/main" id="{9947A6B1-EE9D-001A-84CE-2E15F2D211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836" y="369455"/>
            <a:ext cx="6483928" cy="6132945"/>
          </a:xfrm>
          <a:prstGeom prst="rect">
            <a:avLst/>
          </a:prstGeom>
          <a:noFill/>
        </p:spPr>
      </p:pic>
      <p:sp>
        <p:nvSpPr>
          <p:cNvPr id="16" name="Title 2">
            <a:extLst>
              <a:ext uri="{FF2B5EF4-FFF2-40B4-BE49-F238E27FC236}">
                <a16:creationId xmlns:a16="http://schemas.microsoft.com/office/drawing/2014/main" id="{E49B17E9-BB91-BC5E-AD7B-22C88EE3032E}"/>
              </a:ext>
            </a:extLst>
          </p:cNvPr>
          <p:cNvSpPr>
            <a:spLocks noGrp="1"/>
          </p:cNvSpPr>
          <p:nvPr>
            <p:ph type="title"/>
          </p:nvPr>
        </p:nvSpPr>
        <p:spPr>
          <a:xfrm>
            <a:off x="7675419" y="457199"/>
            <a:ext cx="4433454" cy="3061855"/>
          </a:xfrm>
        </p:spPr>
        <p:txBody>
          <a:bodyPr/>
          <a:lstStyle/>
          <a:p>
            <a:r>
              <a:rPr lang="en-US" dirty="0"/>
              <a:t>VALEDICTORIAN ADDRESS</a:t>
            </a:r>
          </a:p>
        </p:txBody>
      </p:sp>
    </p:spTree>
    <p:extLst>
      <p:ext uri="{BB962C8B-B14F-4D97-AF65-F5344CB8AC3E}">
        <p14:creationId xmlns:p14="http://schemas.microsoft.com/office/powerpoint/2010/main" val="4161345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7C9ACFC-F531-F04B-2985-C7569F63727F}"/>
              </a:ext>
            </a:extLst>
          </p:cNvPr>
          <p:cNvSpPr>
            <a:spLocks noGrp="1"/>
          </p:cNvSpPr>
          <p:nvPr>
            <p:ph type="title"/>
          </p:nvPr>
        </p:nvSpPr>
        <p:spPr>
          <a:xfrm>
            <a:off x="7755148" y="457199"/>
            <a:ext cx="4132052" cy="1535503"/>
          </a:xfrm>
        </p:spPr>
        <p:txBody>
          <a:bodyPr>
            <a:normAutofit/>
          </a:bodyPr>
          <a:lstStyle/>
          <a:p>
            <a:pPr algn="ctr"/>
            <a:r>
              <a:rPr lang="en-US" sz="2400" dirty="0"/>
              <a:t>Leaving the seating area at the end</a:t>
            </a:r>
          </a:p>
        </p:txBody>
      </p:sp>
      <p:pic>
        <p:nvPicPr>
          <p:cNvPr id="2" name="Picture 1" descr="A picture containing text, diagram, line, plot&#10;&#10;Description automatically generated">
            <a:extLst>
              <a:ext uri="{FF2B5EF4-FFF2-40B4-BE49-F238E27FC236}">
                <a16:creationId xmlns:a16="http://schemas.microsoft.com/office/drawing/2014/main" id="{1BEBFEBA-B85E-54B9-9903-36E05F8166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051" y="995760"/>
            <a:ext cx="6158418" cy="4834357"/>
          </a:xfrm>
          <a:prstGeom prst="rect">
            <a:avLst/>
          </a:prstGeom>
          <a:noFill/>
        </p:spPr>
      </p:pic>
      <p:sp>
        <p:nvSpPr>
          <p:cNvPr id="9" name="Text Placeholder 3">
            <a:extLst>
              <a:ext uri="{FF2B5EF4-FFF2-40B4-BE49-F238E27FC236}">
                <a16:creationId xmlns:a16="http://schemas.microsoft.com/office/drawing/2014/main" id="{2BE87489-C403-DCF4-7EA9-247A19B0445A}"/>
              </a:ext>
            </a:extLst>
          </p:cNvPr>
          <p:cNvSpPr>
            <a:spLocks noGrp="1"/>
          </p:cNvSpPr>
          <p:nvPr>
            <p:ph type="body" sz="half" idx="2"/>
          </p:nvPr>
        </p:nvSpPr>
        <p:spPr>
          <a:xfrm>
            <a:off x="8072583" y="2165230"/>
            <a:ext cx="3583708" cy="3740270"/>
          </a:xfrm>
        </p:spPr>
        <p:txBody>
          <a:bodyPr/>
          <a:lstStyle/>
          <a:p>
            <a:endParaRPr lang="en-US" dirty="0"/>
          </a:p>
          <a:p>
            <a:r>
              <a:rPr lang="en-US" sz="2000" b="1" dirty="0"/>
              <a:t>You will again be led by lead marshals, Ms. Mattson and Ms. Chambers on your way out. </a:t>
            </a:r>
          </a:p>
          <a:p>
            <a:r>
              <a:rPr lang="en-US" sz="2000" b="1" dirty="0"/>
              <a:t>* Start the recessional with row #1 and behind rows to follow.  Exit same way you entered.</a:t>
            </a:r>
          </a:p>
        </p:txBody>
      </p:sp>
    </p:spTree>
    <p:extLst>
      <p:ext uri="{BB962C8B-B14F-4D97-AF65-F5344CB8AC3E}">
        <p14:creationId xmlns:p14="http://schemas.microsoft.com/office/powerpoint/2010/main" val="2304672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7EE152AF-B227-240C-4DBA-3E155A7502BF}"/>
              </a:ext>
            </a:extLst>
          </p:cNvPr>
          <p:cNvSpPr>
            <a:spLocks noGrp="1"/>
          </p:cNvSpPr>
          <p:nvPr>
            <p:ph type="title"/>
          </p:nvPr>
        </p:nvSpPr>
        <p:spPr>
          <a:xfrm>
            <a:off x="7823200" y="457199"/>
            <a:ext cx="4230255" cy="3089565"/>
          </a:xfrm>
        </p:spPr>
        <p:txBody>
          <a:bodyPr>
            <a:normAutofit/>
          </a:bodyPr>
          <a:lstStyle/>
          <a:p>
            <a:pPr algn="ctr"/>
            <a:r>
              <a:rPr lang="en-US" sz="2400" dirty="0"/>
              <a:t>THE FINAL PHOTO</a:t>
            </a:r>
          </a:p>
        </p:txBody>
      </p:sp>
      <p:pic>
        <p:nvPicPr>
          <p:cNvPr id="4" name="Picture 3">
            <a:extLst>
              <a:ext uri="{FF2B5EF4-FFF2-40B4-BE49-F238E27FC236}">
                <a16:creationId xmlns:a16="http://schemas.microsoft.com/office/drawing/2014/main" id="{0D19A7F9-D5FF-09AD-C281-37BBC509FD38}"/>
              </a:ext>
            </a:extLst>
          </p:cNvPr>
          <p:cNvPicPr>
            <a:picLocks noChangeAspect="1"/>
          </p:cNvPicPr>
          <p:nvPr/>
        </p:nvPicPr>
        <p:blipFill>
          <a:blip r:embed="rId2"/>
          <a:stretch>
            <a:fillRect/>
          </a:stretch>
        </p:blipFill>
        <p:spPr>
          <a:xfrm>
            <a:off x="733324" y="1181818"/>
            <a:ext cx="6274122" cy="4408099"/>
          </a:xfrm>
          <a:prstGeom prst="rect">
            <a:avLst/>
          </a:prstGeom>
        </p:spPr>
      </p:pic>
    </p:spTree>
    <p:extLst>
      <p:ext uri="{BB962C8B-B14F-4D97-AF65-F5344CB8AC3E}">
        <p14:creationId xmlns:p14="http://schemas.microsoft.com/office/powerpoint/2010/main" val="1063323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DD74A6-6B44-E860-81A0-BDFE63AC513E}"/>
              </a:ext>
            </a:extLst>
          </p:cNvPr>
          <p:cNvPicPr>
            <a:picLocks noChangeAspect="1"/>
          </p:cNvPicPr>
          <p:nvPr/>
        </p:nvPicPr>
        <p:blipFill>
          <a:blip r:embed="rId2"/>
          <a:stretch>
            <a:fillRect/>
          </a:stretch>
        </p:blipFill>
        <p:spPr>
          <a:xfrm>
            <a:off x="265176" y="-164591"/>
            <a:ext cx="7315200" cy="7022592"/>
          </a:xfrm>
          <a:prstGeom prst="rect">
            <a:avLst/>
          </a:prstGeom>
        </p:spPr>
      </p:pic>
      <p:pic>
        <p:nvPicPr>
          <p:cNvPr id="2" name="Picture 1">
            <a:extLst>
              <a:ext uri="{FF2B5EF4-FFF2-40B4-BE49-F238E27FC236}">
                <a16:creationId xmlns:a16="http://schemas.microsoft.com/office/drawing/2014/main" id="{A16BD691-2783-C428-4DC7-3EBF27EB7991}"/>
              </a:ext>
            </a:extLst>
          </p:cNvPr>
          <p:cNvPicPr>
            <a:picLocks noChangeAspect="1"/>
          </p:cNvPicPr>
          <p:nvPr/>
        </p:nvPicPr>
        <p:blipFill>
          <a:blip r:embed="rId3"/>
          <a:stretch>
            <a:fillRect/>
          </a:stretch>
        </p:blipFill>
        <p:spPr>
          <a:xfrm>
            <a:off x="1" y="0"/>
            <a:ext cx="7671816" cy="6858000"/>
          </a:xfrm>
          <a:prstGeom prst="rect">
            <a:avLst/>
          </a:prstGeom>
        </p:spPr>
      </p:pic>
      <p:sp>
        <p:nvSpPr>
          <p:cNvPr id="5" name="Title 4">
            <a:extLst>
              <a:ext uri="{FF2B5EF4-FFF2-40B4-BE49-F238E27FC236}">
                <a16:creationId xmlns:a16="http://schemas.microsoft.com/office/drawing/2014/main" id="{13952535-B3EA-0B70-538C-631A0704D5CC}"/>
              </a:ext>
            </a:extLst>
          </p:cNvPr>
          <p:cNvSpPr>
            <a:spLocks noGrp="1"/>
          </p:cNvSpPr>
          <p:nvPr>
            <p:ph type="title"/>
          </p:nvPr>
        </p:nvSpPr>
        <p:spPr>
          <a:xfrm>
            <a:off x="7516368" y="457200"/>
            <a:ext cx="4846320" cy="667512"/>
          </a:xfrm>
        </p:spPr>
        <p:txBody>
          <a:bodyPr>
            <a:normAutofit fontScale="90000"/>
          </a:bodyPr>
          <a:lstStyle/>
          <a:p>
            <a:pPr algn="ctr"/>
            <a:r>
              <a:rPr lang="en-US" sz="2600" dirty="0"/>
              <a:t>Enjoy the festivities</a:t>
            </a:r>
          </a:p>
        </p:txBody>
      </p:sp>
      <p:sp>
        <p:nvSpPr>
          <p:cNvPr id="6" name="TextBox 5">
            <a:extLst>
              <a:ext uri="{FF2B5EF4-FFF2-40B4-BE49-F238E27FC236}">
                <a16:creationId xmlns:a16="http://schemas.microsoft.com/office/drawing/2014/main" id="{FE92E822-CE05-374D-D911-89FEB6983A6B}"/>
              </a:ext>
            </a:extLst>
          </p:cNvPr>
          <p:cNvSpPr txBox="1"/>
          <p:nvPr/>
        </p:nvSpPr>
        <p:spPr>
          <a:xfrm>
            <a:off x="7671817" y="1636776"/>
            <a:ext cx="4520182" cy="3016210"/>
          </a:xfrm>
          <a:prstGeom prst="rect">
            <a:avLst/>
          </a:prstGeom>
          <a:noFill/>
        </p:spPr>
        <p:txBody>
          <a:bodyPr wrap="square" rtlCol="0">
            <a:spAutoFit/>
          </a:bodyPr>
          <a:lstStyle/>
          <a:p>
            <a:pPr algn="ctr"/>
            <a:endParaRPr lang="en-US" b="1" dirty="0">
              <a:solidFill>
                <a:schemeClr val="bg1"/>
              </a:solidFill>
            </a:endParaRPr>
          </a:p>
          <a:p>
            <a:pPr algn="ctr"/>
            <a:endParaRPr lang="en-US" b="1" dirty="0">
              <a:solidFill>
                <a:schemeClr val="bg1"/>
              </a:solidFill>
            </a:endParaRPr>
          </a:p>
          <a:p>
            <a:pPr algn="ctr"/>
            <a:r>
              <a:rPr lang="en-US" b="1" dirty="0">
                <a:solidFill>
                  <a:schemeClr val="bg1"/>
                </a:solidFill>
              </a:rPr>
              <a:t>IMPORTANT TO REMEMBER:</a:t>
            </a:r>
          </a:p>
          <a:p>
            <a:endParaRPr lang="en-US" dirty="0">
              <a:solidFill>
                <a:schemeClr val="bg1"/>
              </a:solidFill>
            </a:endParaRPr>
          </a:p>
          <a:p>
            <a:pPr algn="ctr"/>
            <a:r>
              <a:rPr lang="en-US" sz="2000" b="1" i="1" dirty="0">
                <a:solidFill>
                  <a:schemeClr val="bg1"/>
                </a:solidFill>
              </a:rPr>
              <a:t>Centennial’s Code of Conduct applies for all Grad related activities. </a:t>
            </a:r>
            <a:r>
              <a:rPr lang="en-US" sz="2000" dirty="0">
                <a:solidFill>
                  <a:schemeClr val="bg1"/>
                </a:solidFill>
              </a:rPr>
              <a:t>It is also important that students and families are aware that if not adhered to, it will result in loss of privilege without compensation.</a:t>
            </a:r>
          </a:p>
          <a:p>
            <a:endParaRPr lang="en-US" dirty="0">
              <a:solidFill>
                <a:schemeClr val="bg1"/>
              </a:solidFill>
            </a:endParaRPr>
          </a:p>
        </p:txBody>
      </p:sp>
    </p:spTree>
    <p:extLst>
      <p:ext uri="{BB962C8B-B14F-4D97-AF65-F5344CB8AC3E}">
        <p14:creationId xmlns:p14="http://schemas.microsoft.com/office/powerpoint/2010/main" val="613729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FA1E18-F4AA-B80F-5D11-88027CA8DE0B}"/>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890F6A95-D59C-D56F-59A0-5AE3214D2497}"/>
              </a:ext>
            </a:extLst>
          </p:cNvPr>
          <p:cNvSpPr>
            <a:spLocks noGrp="1"/>
          </p:cNvSpPr>
          <p:nvPr>
            <p:ph type="body" sz="half" idx="2"/>
          </p:nvPr>
        </p:nvSpPr>
        <p:spPr/>
        <p:txBody>
          <a:bodyPr/>
          <a:lstStyle/>
          <a:p>
            <a:endParaRPr lang="en-US" dirty="0"/>
          </a:p>
        </p:txBody>
      </p:sp>
      <p:pic>
        <p:nvPicPr>
          <p:cNvPr id="5" name="Online Media 4" title="Senior Sign off for instagram.mov">
            <a:hlinkClick r:id="" action="ppaction://media"/>
            <a:extLst>
              <a:ext uri="{FF2B5EF4-FFF2-40B4-BE49-F238E27FC236}">
                <a16:creationId xmlns:a16="http://schemas.microsoft.com/office/drawing/2014/main" id="{764AD25D-C76A-5E4C-C3B1-39CFDAC2E0D0}"/>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5080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5916208_win32_fixed.potx" id="{84AF7F3C-60DD-4AB5-B3E9-3CB062C9A041}" vid="{36281799-A49C-4605-BD89-C62E2E9FED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453812634C5DF4A82930D03492F5E9D" ma:contentTypeVersion="2" ma:contentTypeDescription="Create a new document." ma:contentTypeScope="" ma:versionID="2162dca1928da7795cabdecaf2b1937e">
  <xsd:schema xmlns:xsd="http://www.w3.org/2001/XMLSchema" xmlns:xs="http://www.w3.org/2001/XMLSchema" xmlns:p="http://schemas.microsoft.com/office/2006/metadata/properties" xmlns:ns1="http://schemas.microsoft.com/sharepoint/v3" xmlns:ns2="01c482e4-c9dc-4de1-8068-fb9e00cf1de3" targetNamespace="http://schemas.microsoft.com/office/2006/metadata/properties" ma:root="true" ma:fieldsID="96b40d58b6e9fac708efb4a2ba5b806d" ns1:_="" ns2:_="">
    <xsd:import namespace="http://schemas.microsoft.com/sharepoint/v3"/>
    <xsd:import namespace="01c482e4-c9dc-4de1-8068-fb9e00cf1de3"/>
    <xsd:element name="properties">
      <xsd:complexType>
        <xsd:sequence>
          <xsd:element name="documentManagement">
            <xsd:complexType>
              <xsd:all>
                <xsd:element ref="ns1:PublishingStartDate" minOccurs="0"/>
                <xsd:element ref="ns1:PublishingExpirationDate" minOccurs="0"/>
                <xsd:element ref="ns2:Display_Order_Public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1c482e4-c9dc-4de1-8068-fb9e00cf1de3" elementFormDefault="qualified">
    <xsd:import namespace="http://schemas.microsoft.com/office/2006/documentManagement/types"/>
    <xsd:import namespace="http://schemas.microsoft.com/office/infopath/2007/PartnerControls"/>
    <xsd:element name="Display_Order_PublicView" ma:index="10" nillable="true" ma:displayName="Display_Order_PublicView" ma:internalName="Display_Order_PublicView">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Display_Order_PublicView xmlns="01c482e4-c9dc-4de1-8068-fb9e00cf1de3" xsi:nil="true"/>
    <PublishingStartDate xmlns="http://schemas.microsoft.com/sharepoint/v3" xsi:nil="true"/>
  </documentManagement>
</p:properties>
</file>

<file path=customXml/itemProps1.xml><?xml version="1.0" encoding="utf-8"?>
<ds:datastoreItem xmlns:ds="http://schemas.openxmlformats.org/officeDocument/2006/customXml" ds:itemID="{0A6D8E72-24C5-499C-A7BF-464144D4BA90}"/>
</file>

<file path=customXml/itemProps2.xml><?xml version="1.0" encoding="utf-8"?>
<ds:datastoreItem xmlns:ds="http://schemas.openxmlformats.org/officeDocument/2006/customXml" ds:itemID="{7638351D-AFC1-4AC5-B6A0-CE420C17EC04}"/>
</file>

<file path=customXml/itemProps3.xml><?xml version="1.0" encoding="utf-8"?>
<ds:datastoreItem xmlns:ds="http://schemas.openxmlformats.org/officeDocument/2006/customXml" ds:itemID="{4052427E-2EA7-40AC-ADAA-32FC43BD7F07}"/>
</file>

<file path=docProps/app.xml><?xml version="1.0" encoding="utf-8"?>
<Properties xmlns="http://schemas.openxmlformats.org/officeDocument/2006/extended-properties" xmlns:vt="http://schemas.openxmlformats.org/officeDocument/2006/docPropsVTypes">
  <Template>Getting to know your teacher</Template>
  <TotalTime>3791</TotalTime>
  <Words>414</Words>
  <Application>Microsoft Office PowerPoint</Application>
  <PresentationFormat>Widescreen</PresentationFormat>
  <Paragraphs>48</Paragraphs>
  <Slides>18</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Impact</vt:lpstr>
      <vt:lpstr>Badge</vt:lpstr>
      <vt:lpstr>CLASS OF 2026 The Final  assembling</vt:lpstr>
      <vt:lpstr>Shape of today</vt:lpstr>
      <vt:lpstr>DINNER &amp; DANCE  DRY AFTER GRAD</vt:lpstr>
      <vt:lpstr>PowerPoint Presentation</vt:lpstr>
      <vt:lpstr> SIMON FRASER UNIVERSITY</vt:lpstr>
      <vt:lpstr> Don’t forget to bring! </vt:lpstr>
      <vt:lpstr>PowerPoint Presentation</vt:lpstr>
      <vt:lpstr>Order of  events </vt:lpstr>
      <vt:lpstr>PowerPoint Presentation</vt:lpstr>
      <vt:lpstr>PowerPoint Presentation</vt:lpstr>
      <vt:lpstr>Walking in to take your seats</vt:lpstr>
      <vt:lpstr>Crossing the stage </vt:lpstr>
      <vt:lpstr>Crossing the stage - other side </vt:lpstr>
      <vt:lpstr>VALEDICTORIAN ADDRESS</vt:lpstr>
      <vt:lpstr>Leaving the seating area at the end</vt:lpstr>
      <vt:lpstr>THE FINAL PHOTO</vt:lpstr>
      <vt:lpstr>Enjoy the festivities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Grad 2026- Grad Commencement Info</dc:title>
  <dc:creator>Jackson, Bryan</dc:creator>
  <cp:lastModifiedBy>Colombo, Rob</cp:lastModifiedBy>
  <cp:revision>246</cp:revision>
  <cp:lastPrinted>2022-03-09T17:54:29Z</cp:lastPrinted>
  <dcterms:created xsi:type="dcterms:W3CDTF">2022-03-08T21:44:48Z</dcterms:created>
  <dcterms:modified xsi:type="dcterms:W3CDTF">2026-06-19T16:43:52Z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7f96a5d-77da-4993-b431-64db1bc697e2_Enabled">
    <vt:lpwstr>true</vt:lpwstr>
  </property>
  <property fmtid="{D5CDD505-2E9C-101B-9397-08002B2CF9AE}" pid="3" name="MSIP_Label_67f96a5d-77da-4993-b431-64db1bc697e2_SetDate">
    <vt:lpwstr>2026-05-26T16:28:32Z</vt:lpwstr>
  </property>
  <property fmtid="{D5CDD505-2E9C-101B-9397-08002B2CF9AE}" pid="4" name="MSIP_Label_67f96a5d-77da-4993-b431-64db1bc697e2_Method">
    <vt:lpwstr>Standard</vt:lpwstr>
  </property>
  <property fmtid="{D5CDD505-2E9C-101B-9397-08002B2CF9AE}" pid="5" name="MSIP_Label_67f96a5d-77da-4993-b431-64db1bc697e2_Name">
    <vt:lpwstr>Sensitive - Internal Only</vt:lpwstr>
  </property>
  <property fmtid="{D5CDD505-2E9C-101B-9397-08002B2CF9AE}" pid="6" name="MSIP_Label_67f96a5d-77da-4993-b431-64db1bc697e2_SiteId">
    <vt:lpwstr>d9658cef-0292-4252-9925-6442de24a44b</vt:lpwstr>
  </property>
  <property fmtid="{D5CDD505-2E9C-101B-9397-08002B2CF9AE}" pid="7" name="MSIP_Label_67f96a5d-77da-4993-b431-64db1bc697e2_ActionId">
    <vt:lpwstr>3580a00a-ccf4-44ec-a5d3-32f6c25d1bed</vt:lpwstr>
  </property>
  <property fmtid="{D5CDD505-2E9C-101B-9397-08002B2CF9AE}" pid="8" name="MSIP_Label_67f96a5d-77da-4993-b431-64db1bc697e2_ContentBits">
    <vt:lpwstr>0</vt:lpwstr>
  </property>
  <property fmtid="{D5CDD505-2E9C-101B-9397-08002B2CF9AE}" pid="9" name="MSIP_Label_67f96a5d-77da-4993-b431-64db1bc697e2_Tag">
    <vt:lpwstr>10, 3, 0, 1</vt:lpwstr>
  </property>
  <property fmtid="{D5CDD505-2E9C-101B-9397-08002B2CF9AE}" pid="10" name="ContentTypeId">
    <vt:lpwstr>0x010100D453812634C5DF4A82930D03492F5E9D</vt:lpwstr>
  </property>
</Properties>
</file>